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587" r:id="rId2"/>
    <p:sldId id="931" r:id="rId3"/>
    <p:sldId id="905" r:id="rId4"/>
    <p:sldId id="906" r:id="rId5"/>
    <p:sldId id="907" r:id="rId6"/>
    <p:sldId id="928" r:id="rId7"/>
    <p:sldId id="930" r:id="rId8"/>
    <p:sldId id="936" r:id="rId9"/>
    <p:sldId id="938" r:id="rId10"/>
    <p:sldId id="929" r:id="rId11"/>
    <p:sldId id="934" r:id="rId12"/>
    <p:sldId id="935" r:id="rId13"/>
    <p:sldId id="945" r:id="rId14"/>
    <p:sldId id="920" r:id="rId15"/>
    <p:sldId id="933" r:id="rId16"/>
    <p:sldId id="921" r:id="rId17"/>
    <p:sldId id="909" r:id="rId18"/>
    <p:sldId id="913" r:id="rId19"/>
    <p:sldId id="914" r:id="rId20"/>
    <p:sldId id="915" r:id="rId21"/>
    <p:sldId id="916" r:id="rId22"/>
    <p:sldId id="924" r:id="rId23"/>
    <p:sldId id="926" r:id="rId24"/>
    <p:sldId id="956" r:id="rId25"/>
    <p:sldId id="957" r:id="rId26"/>
    <p:sldId id="958" r:id="rId27"/>
    <p:sldId id="959" r:id="rId28"/>
    <p:sldId id="960" r:id="rId29"/>
    <p:sldId id="961" r:id="rId30"/>
    <p:sldId id="962" r:id="rId31"/>
    <p:sldId id="963" r:id="rId32"/>
    <p:sldId id="927" r:id="rId33"/>
    <p:sldId id="944" r:id="rId34"/>
    <p:sldId id="946" r:id="rId35"/>
    <p:sldId id="940" r:id="rId36"/>
    <p:sldId id="941" r:id="rId37"/>
    <p:sldId id="942" r:id="rId38"/>
    <p:sldId id="943" r:id="rId39"/>
    <p:sldId id="716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, Si" initials="CS [2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792" autoAdjust="0"/>
    <p:restoredTop sz="83312"/>
  </p:normalViewPr>
  <p:slideViewPr>
    <p:cSldViewPr snapToGrid="0" snapToObjects="1">
      <p:cViewPr varScale="1">
        <p:scale>
          <a:sx n="80" d="100"/>
          <a:sy n="80" d="100"/>
        </p:scale>
        <p:origin x="200" y="30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5T12:37:05.260" idx="1">
    <p:pos x="5760" y="241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fld id="{BA9611C0-22CD-3B4D-A545-A25F1CC1E2E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80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noProof="0"/>
              <a:t>Textmasterformate durch Klicken bearbeiten</a:t>
            </a:r>
          </a:p>
          <a:p>
            <a:pPr lvl="1"/>
            <a:r>
              <a:rPr lang="de-DE" altLang="zh-CN" noProof="0"/>
              <a:t>Zweite Ebene</a:t>
            </a:r>
          </a:p>
          <a:p>
            <a:pPr lvl="2"/>
            <a:r>
              <a:rPr lang="de-DE" altLang="zh-CN" noProof="0"/>
              <a:t>Dritte Ebene</a:t>
            </a:r>
          </a:p>
          <a:p>
            <a:pPr lvl="3"/>
            <a:r>
              <a:rPr lang="de-DE" altLang="zh-CN" noProof="0"/>
              <a:t>Vierte Ebene</a:t>
            </a:r>
          </a:p>
          <a:p>
            <a:pPr lvl="4"/>
            <a:r>
              <a:rPr lang="de-DE" altLang="zh-CN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1BB238-3B1B-EE4E-BFC2-DF2FE134C0D2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55767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2318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93738" y="1435100"/>
            <a:ext cx="7754937" cy="1082675"/>
          </a:xfrm>
        </p:spPr>
        <p:txBody>
          <a:bodyPr anchor="b"/>
          <a:lstStyle>
            <a:lvl1pPr algn="ctr">
              <a:lnSpc>
                <a:spcPct val="110000"/>
              </a:lnSpc>
              <a:defRPr sz="3200"/>
            </a:lvl1pPr>
          </a:lstStyle>
          <a:p>
            <a:r>
              <a:rPr lang="de-DE"/>
              <a:t>Titelmasterformat durch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696913" y="2517775"/>
            <a:ext cx="7751762" cy="800100"/>
          </a:xfrm>
        </p:spPr>
        <p:txBody>
          <a:bodyPr tIns="45720" bIns="45720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054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201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101600"/>
            <a:ext cx="2130425" cy="57007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101600"/>
            <a:ext cx="6242050" cy="57007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235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489075"/>
            <a:ext cx="4186237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16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014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949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44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34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897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Textmasterformate durch Klicken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101600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zh-CN" sz="1000"/>
              <a:t>Page </a:t>
            </a:r>
            <a:r>
              <a:rPr lang="de-DE" altLang="zh-CN" sz="1000">
                <a:sym typeface="Wingdings" charset="0"/>
              </a:rPr>
              <a:t></a:t>
            </a:r>
            <a:r>
              <a:rPr lang="de-DE" altLang="zh-CN" sz="1000"/>
              <a:t> </a:t>
            </a:r>
            <a:fld id="{EB0D860B-0F9F-024D-87B2-26EC2F8908EF}" type="slidenum">
              <a:rPr lang="de-DE" altLang="zh-CN" sz="1000"/>
              <a:pPr/>
              <a:t>‹#›</a:t>
            </a:fld>
            <a:endParaRPr lang="de-DE" altLang="zh-CN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宋体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kumimoji="1" sz="2000">
          <a:solidFill>
            <a:schemeClr val="tx1"/>
          </a:solidFill>
          <a:latin typeface="+mn-lt"/>
          <a:ea typeface="宋体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kumimoji="1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kumimoji="1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240" y="1315598"/>
            <a:ext cx="801858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CSC 495/583 Topics of Software Security</a:t>
            </a:r>
            <a:b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Heap Exploitation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(1)</a:t>
            </a: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Dr. Si Chen (schen@wcupa.edu)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24436" y="-93336"/>
            <a:ext cx="19511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pc="-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Franklin Gothic Medium" panose="020B0603020102020204"/>
              </a:rPr>
              <a:t>Class</a:t>
            </a:r>
            <a:r>
              <a:rPr lang="en-US" altLang="zh-CN" sz="7200" b="1" spc="-150" dirty="0">
                <a:ln w="11430"/>
                <a:solidFill>
                  <a:srgbClr val="247793">
                    <a:lumMod val="60000"/>
                    <a:lumOff val="40000"/>
                  </a:srgb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Franklin Gothic Book" panose="020B0503020102020204"/>
              </a:rPr>
              <a:t>20</a:t>
            </a:r>
            <a:endParaRPr lang="zh-CN" altLang="en-US" sz="2800" dirty="0"/>
          </a:p>
        </p:txBody>
      </p:sp>
      <p:sp>
        <p:nvSpPr>
          <p:cNvPr id="3" name="AutoShape 8" descr="Image result for programming langu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Course Logo">
            <a:extLst>
              <a:ext uri="{FF2B5EF4-FFF2-40B4-BE49-F238E27FC236}">
                <a16:creationId xmlns:a16="http://schemas.microsoft.com/office/drawing/2014/main" id="{9282C541-23EE-469D-A06B-4D0016D9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51" y="3823398"/>
            <a:ext cx="3164449" cy="21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54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023E-FDCA-6244-BE2B-4782B350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glibc</a:t>
            </a:r>
            <a:r>
              <a:rPr lang="en-US" dirty="0"/>
              <a:t> source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1A3DA-D280-B64F-A245-37552D3FA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1" y="895350"/>
            <a:ext cx="5422900" cy="330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EFEBF-92A4-5643-8209-01F1599D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550"/>
            <a:ext cx="9062439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D0B229-995F-0B4F-91AB-70498486C019}"/>
              </a:ext>
            </a:extLst>
          </p:cNvPr>
          <p:cNvSpPr/>
          <p:nvPr/>
        </p:nvSpPr>
        <p:spPr>
          <a:xfrm>
            <a:off x="4263888" y="220761"/>
            <a:ext cx="5995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code.woboq.org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userspace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glibc</a:t>
            </a:r>
            <a:r>
              <a:rPr lang="en-US" sz="1400" dirty="0">
                <a:solidFill>
                  <a:schemeClr val="bg1"/>
                </a:solidFill>
              </a:rPr>
              <a:t>/malloc/</a:t>
            </a:r>
            <a:r>
              <a:rPr lang="en-US" sz="1400" dirty="0" err="1">
                <a:solidFill>
                  <a:schemeClr val="bg1"/>
                </a:solidFill>
              </a:rPr>
              <a:t>malloc.c.html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63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A95D-0A42-3B4F-ABB3-993C98FF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657DD-53C8-9646-83FB-8016B9C17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02" y="3429000"/>
            <a:ext cx="8524875" cy="4313238"/>
          </a:xfrm>
        </p:spPr>
        <p:txBody>
          <a:bodyPr/>
          <a:lstStyle/>
          <a:p>
            <a:r>
              <a:rPr lang="en-US" b="1" dirty="0"/>
              <a:t>Arena: the top level memory management entity. </a:t>
            </a:r>
          </a:p>
          <a:p>
            <a:r>
              <a:rPr lang="en-US" dirty="0"/>
              <a:t>There are </a:t>
            </a:r>
            <a:r>
              <a:rPr lang="en-US" dirty="0">
                <a:solidFill>
                  <a:srgbClr val="FF0000"/>
                </a:solidFill>
              </a:rPr>
              <a:t>two types </a:t>
            </a:r>
            <a:r>
              <a:rPr lang="en-US" dirty="0"/>
              <a:t>of arenas. </a:t>
            </a:r>
          </a:p>
          <a:p>
            <a:pPr lvl="1"/>
            <a:r>
              <a:rPr lang="en-US" dirty="0"/>
              <a:t>Main arena covers the traditional heap area: the space between </a:t>
            </a:r>
            <a:r>
              <a:rPr lang="en-US" b="1" dirty="0" err="1"/>
              <a:t>start_brk</a:t>
            </a:r>
            <a:r>
              <a:rPr lang="en-US" b="1" dirty="0"/>
              <a:t> and </a:t>
            </a:r>
            <a:r>
              <a:rPr lang="en-US" b="1" dirty="0" err="1"/>
              <a:t>brk</a:t>
            </a:r>
            <a:r>
              <a:rPr lang="en-US" dirty="0"/>
              <a:t> for a process from kernel point of view, only one main arena exists for a process.  </a:t>
            </a:r>
          </a:p>
          <a:p>
            <a:pPr lvl="1"/>
            <a:r>
              <a:rPr lang="en-US" dirty="0"/>
              <a:t>Non-main arena manages the memory fetched from kernel via </a:t>
            </a:r>
            <a:r>
              <a:rPr lang="en-US" b="1" dirty="0" err="1"/>
              <a:t>mmap</a:t>
            </a:r>
            <a:r>
              <a:rPr lang="en-US" b="1" dirty="0"/>
              <a:t>() </a:t>
            </a:r>
            <a:r>
              <a:rPr lang="en-US" dirty="0"/>
              <a:t>system call,  there could  be 0 to 2*(number of </a:t>
            </a:r>
            <a:r>
              <a:rPr lang="en-US" dirty="0" err="1"/>
              <a:t>cpu</a:t>
            </a:r>
            <a:r>
              <a:rPr lang="en-US" dirty="0"/>
              <a:t> cores) such arenas based on process threads usage.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587CD-8186-9A47-A9AF-F99C338F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4361810" cy="2530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F34F3-A4F3-E247-91AB-64FBB946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848" y="749300"/>
            <a:ext cx="4368492" cy="253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8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8469-5BEA-D341-A80B-E2D0D4B3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Arena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4A358-395C-F544-A48A-C6BCF4301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57" y="749300"/>
            <a:ext cx="3981377" cy="6077808"/>
          </a:xfrm>
        </p:spPr>
      </p:pic>
    </p:spTree>
    <p:extLst>
      <p:ext uri="{BB962C8B-B14F-4D97-AF65-F5344CB8AC3E}">
        <p14:creationId xmlns:p14="http://schemas.microsoft.com/office/powerpoint/2010/main" val="678347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9922-371B-8C4B-B732-0876B87F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Chunks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26A54-8FAA-3B4D-8B83-3284C69B0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2" y="887998"/>
            <a:ext cx="8524875" cy="4313238"/>
          </a:xfrm>
        </p:spPr>
        <p:txBody>
          <a:bodyPr/>
          <a:lstStyle/>
          <a:p>
            <a:r>
              <a:rPr lang="en-US" dirty="0"/>
              <a:t>A bin is a list (doubly or singly linked list) of free (non-allocated) chunks. Bins are differentiated based on the size of chunks they contain:</a:t>
            </a:r>
          </a:p>
          <a:p>
            <a:pPr lvl="1"/>
            <a:r>
              <a:rPr lang="en-US" dirty="0"/>
              <a:t>Fast bin</a:t>
            </a:r>
          </a:p>
          <a:p>
            <a:pPr lvl="1"/>
            <a:r>
              <a:rPr lang="en-US" dirty="0"/>
              <a:t>Unsorted bin</a:t>
            </a:r>
          </a:p>
          <a:p>
            <a:pPr lvl="1"/>
            <a:r>
              <a:rPr lang="en-US" dirty="0"/>
              <a:t>Small bin</a:t>
            </a:r>
          </a:p>
          <a:p>
            <a:pPr lvl="1"/>
            <a:r>
              <a:rPr lang="en-US" dirty="0"/>
              <a:t>Large bin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C50F9-F37F-B845-80AE-B0154406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689" y="2117559"/>
            <a:ext cx="6640143" cy="38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57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Lea‘s malloc</a:t>
            </a:r>
            <a:r>
              <a:rPr lang="zh-CN" altLang="en-US" dirty="0"/>
              <a:t> </a:t>
            </a:r>
            <a:r>
              <a:rPr lang="en-US" spc="-5" dirty="0"/>
              <a:t>Heap Chunks</a:t>
            </a:r>
            <a:endParaRPr lang="en-US" dirty="0"/>
          </a:p>
        </p:txBody>
      </p:sp>
      <p:sp>
        <p:nvSpPr>
          <p:cNvPr id="6" name="object 5"/>
          <p:cNvSpPr txBox="1"/>
          <p:nvPr/>
        </p:nvSpPr>
        <p:spPr>
          <a:xfrm>
            <a:off x="591178" y="1314963"/>
            <a:ext cx="5478145" cy="158813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4640" marR="0" lvl="0" indent="-281940" algn="l" defTabSz="914400" rtl="0" eaLnBrk="1" fontAlgn="base" latinLnBrk="0" hangingPunct="1">
              <a:lnSpc>
                <a:spcPct val="100000"/>
              </a:lnSpc>
              <a:spcBef>
                <a:spcPts val="74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295275" algn="l"/>
              </a:tabLst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chunks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exist in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two</a:t>
            </a:r>
            <a:r>
              <a:rPr kumimoji="0" sz="3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states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694690" marR="0" lvl="1" indent="-306070" algn="l" defTabSz="914400" rtl="0" eaLnBrk="1" fontAlgn="base" latinLnBrk="0" hangingPunct="1">
              <a:lnSpc>
                <a:spcPct val="100000"/>
              </a:lnSpc>
              <a:spcBef>
                <a:spcPts val="56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69532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in use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(malloc’d)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694690" marR="0" lvl="1" indent="-306070" algn="l" defTabSz="914400" rtl="0" eaLnBrk="1" fontAlgn="base" latinLnBrk="0" hangingPunct="1">
              <a:lnSpc>
                <a:spcPct val="1000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69532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free’d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754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1FF1-EE49-8F41-8D65-A018A833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malloc</a:t>
            </a:r>
            <a:r>
              <a:rPr lang="zh-CN" altLang="en-US" dirty="0"/>
              <a:t> </a:t>
            </a:r>
            <a:r>
              <a:rPr lang="en-US" altLang="zh-CN" dirty="0"/>
              <a:t>chunk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D4EB2F-E885-6042-8759-BF06A200B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2406669"/>
            <a:ext cx="8524875" cy="2478050"/>
          </a:xfrm>
        </p:spPr>
      </p:pic>
    </p:spTree>
    <p:extLst>
      <p:ext uri="{BB962C8B-B14F-4D97-AF65-F5344CB8AC3E}">
        <p14:creationId xmlns:p14="http://schemas.microsoft.com/office/powerpoint/2010/main" val="380842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 Chunks </a:t>
            </a:r>
            <a:r>
              <a:rPr lang="en-US" dirty="0"/>
              <a:t>–</a:t>
            </a:r>
            <a:r>
              <a:rPr lang="en-US" spc="-95" dirty="0"/>
              <a:t> </a:t>
            </a:r>
            <a:r>
              <a:rPr lang="en-US" spc="-5" dirty="0"/>
              <a:t>Freed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304799" y="624838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9524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6374" y="411478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6374" y="411478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074" y="4127481"/>
            <a:ext cx="8204200" cy="506730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10795" rIns="0" bIns="0" rtlCol="0">
            <a:spAutoFit/>
          </a:bodyPr>
          <a:lstStyle/>
          <a:p>
            <a:pPr marL="2693670" marR="0" lvl="0" indent="0" algn="l" defTabSz="914400" rtl="0" eaLnBrk="1" fontAlgn="base" latinLnBrk="0" hangingPunct="1">
              <a:lnSpc>
                <a:spcPct val="100000"/>
              </a:lnSpc>
              <a:spcBef>
                <a:spcPts val="8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 Chunk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(freed)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8020" y="4648181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8B393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069" y="4660698"/>
            <a:ext cx="1873250" cy="598805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39370" rIns="0" bIns="0" rtlCol="0">
            <a:spAutoFit/>
          </a:bodyPr>
          <a:lstStyle/>
          <a:p>
            <a:pPr marL="573405" marR="113030" lvl="0" indent="-461645" algn="l" defTabSz="914400" rtl="0" eaLnBrk="1" fontAlgn="base" latinLnBrk="0" hangingPunct="1">
              <a:lnSpc>
                <a:spcPct val="101600"/>
              </a:lnSpc>
              <a:spcBef>
                <a:spcPts val="31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Previous Chunk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02479" y="5728070"/>
            <a:ext cx="1002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*buffer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9217" y="4648168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6371" y="4660698"/>
            <a:ext cx="1607820" cy="598805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065" rIns="0" bIns="0" rtlCol="0">
            <a:spAutoFit/>
          </a:bodyPr>
          <a:lstStyle/>
          <a:p>
            <a:pPr marL="510540" marR="185420" lvl="0" indent="-95250" algn="l" defTabSz="914400" rtl="0" eaLnBrk="1" fontAlgn="base" latinLnBrk="0" hangingPunct="1">
              <a:lnSpc>
                <a:spcPct val="100699"/>
              </a:lnSpc>
              <a:spcBef>
                <a:spcPts val="9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1046" y="5745714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*(buffer-2)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6440" y="5741420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*(buffer-1)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3403" y="4643877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8020" y="4648171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29454" y="4647469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48822" y="4660698"/>
            <a:ext cx="1873250" cy="598805"/>
          </a:xfrm>
          <a:prstGeom prst="rect">
            <a:avLst/>
          </a:prstGeom>
          <a:solidFill>
            <a:srgbClr val="8063A1"/>
          </a:solidFill>
        </p:spPr>
        <p:txBody>
          <a:bodyPr vert="horz" wrap="square" lIns="0" tIns="42545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(4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10642" y="4647469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77D9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7814" y="4660698"/>
            <a:ext cx="1855470" cy="598805"/>
          </a:xfrm>
          <a:prstGeom prst="rect">
            <a:avLst/>
          </a:prstGeom>
          <a:solidFill>
            <a:srgbClr val="4AACC5"/>
          </a:solidFill>
        </p:spPr>
        <p:txBody>
          <a:bodyPr vert="horz" wrap="square" lIns="0" tIns="13335" rIns="0" bIns="0" rtlCol="0">
            <a:spAutoFit/>
          </a:bodyPr>
          <a:lstStyle/>
          <a:p>
            <a:pPr marL="0" marR="17145" lvl="0" indent="0" algn="ctr" defTabSz="914400" rtl="0" eaLnBrk="1" fontAlgn="base" latinLnBrk="0" hangingPunct="1">
              <a:lnSpc>
                <a:spcPct val="100000"/>
              </a:lnSpc>
              <a:spcBef>
                <a:spcPts val="10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BK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17145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(4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97877" y="5740717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*(buffer+1)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24840" y="4643173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29772" y="4643173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1625" y="1669056"/>
            <a:ext cx="5362575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0" marR="0" lvl="0" indent="0" algn="l" defTabSz="914400" rtl="0" eaLnBrk="1" fontAlgn="base" latinLnBrk="0" hangingPunct="1">
              <a:lnSpc>
                <a:spcPts val="3035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free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(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buffer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);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304165" marR="0" lvl="0" indent="-291465" algn="l" defTabSz="914400" rtl="0" eaLnBrk="1" fontAlgn="base" latinLnBrk="0" hangingPunct="1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03530" algn="l"/>
                <a:tab pos="304800" algn="l"/>
              </a:tabLst>
              <a:defRPr/>
            </a:pPr>
            <a:r>
              <a:rPr kumimoji="0" sz="2700" b="0" i="0" u="none" strike="noStrike" kern="1200" cap="none" spc="-5" normalizeH="0" baseline="0" noProof="0" dirty="0">
                <a:ln>
                  <a:noFill/>
                </a:ln>
                <a:solidFill>
                  <a:srgbClr val="BE52FA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Forward</a:t>
            </a:r>
            <a:r>
              <a:rPr kumimoji="0" sz="2700" b="0" i="0" u="none" strike="noStrike" kern="1200" cap="none" spc="-10" normalizeH="0" baseline="0" noProof="0" dirty="0">
                <a:ln>
                  <a:noFill/>
                </a:ln>
                <a:solidFill>
                  <a:srgbClr val="BE52FA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700" b="0" i="0" u="none" strike="noStrike" kern="1200" cap="none" spc="-5" normalizeH="0" baseline="0" noProof="0" dirty="0">
                <a:ln>
                  <a:noFill/>
                </a:ln>
                <a:solidFill>
                  <a:srgbClr val="BE52FA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04215" marR="0" lvl="1" indent="-302895" algn="l" defTabSz="914400" rtl="0" eaLnBrk="1" fontAlgn="base" latinLnBrk="0" hangingPunct="1">
              <a:lnSpc>
                <a:spcPts val="278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03580" algn="l"/>
                <a:tab pos="70485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 to the next freed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304165" marR="0" lvl="0" indent="-291465" algn="l" defTabSz="914400" rtl="0" eaLnBrk="1" fontAlgn="base" latinLnBrk="0" hangingPunct="1">
              <a:lnSpc>
                <a:spcPts val="314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03530" algn="l"/>
                <a:tab pos="304800" algn="l"/>
              </a:tabLst>
              <a:defRPr/>
            </a:pPr>
            <a:r>
              <a:rPr kumimoji="0" sz="2700" b="0" i="0" u="none" strike="noStrike" kern="1200" cap="none" spc="-10" normalizeH="0" baseline="0" noProof="0" dirty="0">
                <a:ln>
                  <a:noFill/>
                </a:ln>
                <a:solidFill>
                  <a:srgbClr val="41D0FC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Backwards</a:t>
            </a:r>
            <a:r>
              <a:rPr kumimoji="0" sz="2700" b="0" i="0" u="none" strike="noStrike" kern="1200" cap="none" spc="-15" normalizeH="0" baseline="0" noProof="0" dirty="0">
                <a:ln>
                  <a:noFill/>
                </a:ln>
                <a:solidFill>
                  <a:srgbClr val="41D0FC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700" b="0" i="0" u="none" strike="noStrike" kern="1200" cap="none" spc="-5" normalizeH="0" baseline="0" noProof="0" dirty="0">
                <a:ln>
                  <a:noFill/>
                </a:ln>
                <a:solidFill>
                  <a:srgbClr val="41D0FC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04215" marR="0" lvl="1" indent="-302895" algn="l" defTabSz="914400" rtl="0" eaLnBrk="1" fontAlgn="base" latinLnBrk="0" hangingPunct="1">
              <a:lnSpc>
                <a:spcPts val="281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03580" algn="l"/>
                <a:tab pos="70485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 to the previous freed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86394" y="465008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86394" y="465008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87239" y="4767066"/>
            <a:ext cx="203835" cy="386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ts val="143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Flags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F5A3AF-4629-DA4B-A595-246DFFABC698}"/>
              </a:ext>
            </a:extLst>
          </p:cNvPr>
          <p:cNvSpPr/>
          <p:nvPr/>
        </p:nvSpPr>
        <p:spPr>
          <a:xfrm>
            <a:off x="3120887" y="753591"/>
            <a:ext cx="4572000" cy="783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lang="en-US" spc="-10" dirty="0">
                <a:solidFill>
                  <a:srgbClr val="FFFFFF"/>
                </a:solidFill>
                <a:latin typeface="Consolas"/>
                <a:cs typeface="Consolas"/>
              </a:rPr>
              <a:t>unsigned </a:t>
            </a:r>
            <a:r>
              <a:rPr lang="en-US" spc="-10" dirty="0" err="1">
                <a:solidFill>
                  <a:srgbClr val="FFFFFF"/>
                </a:solidFill>
                <a:latin typeface="Consolas"/>
                <a:cs typeface="Consolas"/>
              </a:rPr>
              <a:t>int</a:t>
            </a:r>
            <a:r>
              <a:rPr lang="en-US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  <a:cs typeface="Consolas"/>
              </a:rPr>
              <a:t>* </a:t>
            </a:r>
            <a:r>
              <a:rPr lang="en-US" spc="-10" dirty="0">
                <a:solidFill>
                  <a:srgbClr val="00FF00"/>
                </a:solidFill>
                <a:latin typeface="Consolas"/>
                <a:cs typeface="Consolas"/>
              </a:rPr>
              <a:t>buffer </a:t>
            </a:r>
            <a:r>
              <a:rPr lang="en-US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lang="en-US" spc="-5" dirty="0">
                <a:solidFill>
                  <a:srgbClr val="FF0000"/>
                </a:solidFill>
                <a:latin typeface="Consolas"/>
                <a:cs typeface="Consolas"/>
              </a:rPr>
              <a:t>NULL</a:t>
            </a:r>
            <a:r>
              <a:rPr lang="en-US" spc="-5" dirty="0">
                <a:solidFill>
                  <a:srgbClr val="FFFFFF"/>
                </a:solidFill>
                <a:latin typeface="Consolas"/>
                <a:cs typeface="Consolas"/>
              </a:rPr>
              <a:t>;  </a:t>
            </a:r>
            <a:r>
              <a:rPr lang="en-US" spc="-10" dirty="0">
                <a:solidFill>
                  <a:srgbClr val="00FF00"/>
                </a:solidFill>
                <a:latin typeface="Consolas"/>
                <a:cs typeface="Consolas"/>
              </a:rPr>
              <a:t>buffer </a:t>
            </a:r>
            <a:r>
              <a:rPr lang="en-US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lang="en-US" spc="-5" dirty="0">
                <a:solidFill>
                  <a:srgbClr val="FFFF00"/>
                </a:solidFill>
                <a:latin typeface="Consolas"/>
                <a:cs typeface="Consolas"/>
              </a:rPr>
              <a:t>malloc</a:t>
            </a:r>
            <a:r>
              <a:rPr lang="en-US" spc="-5" dirty="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lang="en-US" spc="-5" dirty="0">
                <a:solidFill>
                  <a:srgbClr val="FF0000"/>
                </a:solidFill>
                <a:latin typeface="Consolas"/>
                <a:cs typeface="Consolas"/>
              </a:rPr>
              <a:t>0x100</a:t>
            </a:r>
            <a:r>
              <a:rPr lang="en-US" spc="-5" dirty="0">
                <a:solidFill>
                  <a:srgbClr val="FFFFFF"/>
                </a:solidFill>
                <a:latin typeface="Consolas"/>
                <a:cs typeface="Consolas"/>
              </a:rPr>
              <a:t>);</a:t>
            </a:r>
            <a:endParaRPr lang="en-US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9594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Chunks</a:t>
            </a:r>
            <a:endParaRPr lang="en-US" dirty="0"/>
          </a:p>
        </p:txBody>
      </p:sp>
      <p:sp>
        <p:nvSpPr>
          <p:cNvPr id="6" name="object 5"/>
          <p:cNvSpPr txBox="1"/>
          <p:nvPr/>
        </p:nvSpPr>
        <p:spPr>
          <a:xfrm>
            <a:off x="530213" y="1342085"/>
            <a:ext cx="6503670" cy="22472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unsigned int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buffer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=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NULL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; 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buffer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= </a:t>
            </a:r>
            <a:r>
              <a:rPr lang="en-US" sz="3200" spc="-5" dirty="0">
                <a:solidFill>
                  <a:srgbClr val="FFFF00"/>
                </a:solidFill>
                <a:latin typeface="Consolas"/>
                <a:cs typeface="Consolas"/>
              </a:rPr>
              <a:t>malloc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(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0x100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);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3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//Out comes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a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heap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chunk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66374" y="392689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66374" y="392689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479074" y="3939591"/>
            <a:ext cx="8204200" cy="505459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10795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8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648020" y="4460291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8B393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667069" y="4472446"/>
            <a:ext cx="1873250" cy="598805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40005" rIns="0" bIns="0" rtlCol="0">
            <a:spAutoFit/>
          </a:bodyPr>
          <a:lstStyle/>
          <a:p>
            <a:pPr marL="573405" marR="113030" lvl="0" indent="-461645" algn="l" defTabSz="914400" rtl="0" eaLnBrk="1" fontAlgn="base" latinLnBrk="0" hangingPunct="1">
              <a:lnSpc>
                <a:spcPct val="101600"/>
              </a:lnSpc>
              <a:spcBef>
                <a:spcPts val="3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Previous Chunk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629454" y="4458132"/>
            <a:ext cx="3886200" cy="624205"/>
          </a:xfrm>
          <a:custGeom>
            <a:avLst/>
            <a:gdLst/>
            <a:ahLst/>
            <a:cxnLst/>
            <a:rect l="l" t="t" r="r" b="b"/>
            <a:pathLst>
              <a:path w="3886200" h="624204">
                <a:moveTo>
                  <a:pt x="0" y="0"/>
                </a:moveTo>
                <a:lnTo>
                  <a:pt x="3886192" y="0"/>
                </a:lnTo>
                <a:lnTo>
                  <a:pt x="3886192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884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648504" y="4472446"/>
            <a:ext cx="3854450" cy="598805"/>
          </a:xfrm>
          <a:prstGeom prst="rect">
            <a:avLst/>
          </a:prstGeom>
          <a:solidFill>
            <a:srgbClr val="9BBA58"/>
          </a:solidFill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9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127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(8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+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/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8)*8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4702479" y="5540180"/>
            <a:ext cx="1002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*buffer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4629454" y="4455987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2629217" y="4460278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2666371" y="4472446"/>
            <a:ext cx="1607820" cy="598805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0" rIns="0" bIns="0" rtlCol="0">
            <a:spAutoFit/>
          </a:bodyPr>
          <a:lstStyle/>
          <a:p>
            <a:pPr marL="510540" marR="185420" lvl="0" indent="-95250" algn="l" defTabSz="914400" rtl="0" eaLnBrk="1" fontAlgn="base" latinLnBrk="0" hangingPunct="1">
              <a:lnSpc>
                <a:spcPct val="100699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721046" y="5557824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*(buffer-2)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2716440" y="5553530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*(buffer-1)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2643403" y="4455987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648020" y="4460281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2" name="object 21"/>
          <p:cNvSpPr/>
          <p:nvPr/>
        </p:nvSpPr>
        <p:spPr>
          <a:xfrm>
            <a:off x="4286394" y="446219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4286394" y="446219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4287239" y="4579176"/>
            <a:ext cx="203835" cy="386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ts val="143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Flags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1FE55-4212-564E-8D8C-24574436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74" y="5994400"/>
            <a:ext cx="3581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13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Pseudo Memory</a:t>
            </a:r>
            <a:r>
              <a:rPr lang="en-US" spc="-85" dirty="0"/>
              <a:t> </a:t>
            </a:r>
            <a:r>
              <a:rPr lang="en-US" spc="-5" dirty="0"/>
              <a:t>Map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35761" y="1685906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4416412" y="1517504"/>
            <a:ext cx="353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4416412" y="3031979"/>
            <a:ext cx="4413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0x08048000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 .text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Segment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3541832" y="1624009"/>
            <a:ext cx="155820" cy="123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635761" y="610549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3541832" y="6043598"/>
            <a:ext cx="155820" cy="123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635761" y="3200381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541832" y="3138484"/>
            <a:ext cx="155820" cy="123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3635761" y="5486368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41832" y="54244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635761" y="4806410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3541832" y="4744513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9" name="object 4"/>
          <p:cNvSpPr/>
          <p:nvPr/>
        </p:nvSpPr>
        <p:spPr>
          <a:xfrm>
            <a:off x="3635761" y="1685906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4416412" y="1517504"/>
            <a:ext cx="353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4416412" y="3031979"/>
            <a:ext cx="4413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0x08048000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 .text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Segment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22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3" name="object 8"/>
          <p:cNvSpPr/>
          <p:nvPr/>
        </p:nvSpPr>
        <p:spPr>
          <a:xfrm>
            <a:off x="3541832" y="1624009"/>
            <a:ext cx="155820" cy="123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4" name="object 9"/>
          <p:cNvSpPr/>
          <p:nvPr/>
        </p:nvSpPr>
        <p:spPr>
          <a:xfrm>
            <a:off x="3635761" y="610549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5" name="object 10"/>
          <p:cNvSpPr/>
          <p:nvPr/>
        </p:nvSpPr>
        <p:spPr>
          <a:xfrm>
            <a:off x="3541832" y="6043598"/>
            <a:ext cx="155820" cy="123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6" name="object 11"/>
          <p:cNvSpPr/>
          <p:nvPr/>
        </p:nvSpPr>
        <p:spPr>
          <a:xfrm>
            <a:off x="3635761" y="3200381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7" name="object 12"/>
          <p:cNvSpPr/>
          <p:nvPr/>
        </p:nvSpPr>
        <p:spPr>
          <a:xfrm>
            <a:off x="3541832" y="3138484"/>
            <a:ext cx="155820" cy="123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8" name="object 13"/>
          <p:cNvSpPr/>
          <p:nvPr/>
        </p:nvSpPr>
        <p:spPr>
          <a:xfrm>
            <a:off x="3635761" y="5486368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9" name="object 14"/>
          <p:cNvSpPr/>
          <p:nvPr/>
        </p:nvSpPr>
        <p:spPr>
          <a:xfrm>
            <a:off x="3541832" y="54244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0" name="object 15"/>
          <p:cNvSpPr/>
          <p:nvPr/>
        </p:nvSpPr>
        <p:spPr>
          <a:xfrm>
            <a:off x="3635761" y="4806410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1" name="object 16"/>
          <p:cNvSpPr/>
          <p:nvPr/>
        </p:nvSpPr>
        <p:spPr>
          <a:xfrm>
            <a:off x="3541832" y="4744513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2" name="object 17"/>
          <p:cNvSpPr txBox="1"/>
          <p:nvPr/>
        </p:nvSpPr>
        <p:spPr>
          <a:xfrm>
            <a:off x="292099" y="4638008"/>
            <a:ext cx="8559800" cy="1598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3639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0xb7ff0000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Top of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heap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4136390" marR="0" lvl="0" indent="0" algn="l" defTabSz="914400" rtl="0" eaLnBrk="1" fontAlgn="base" latinLnBrk="0" hangingPunct="1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0xbfff0000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Top of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stack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136390" algn="l"/>
                <a:tab pos="8546465" algn="l"/>
              </a:tabLst>
              <a:defRPr/>
            </a:pPr>
            <a:r>
              <a:rPr kumimoji="0" sz="18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Times New Roman"/>
                <a:ea typeface="宋体" charset="0"/>
                <a:cs typeface="Times New Roman"/>
              </a:rPr>
              <a:t> 	</a:t>
            </a: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0xFFFFFFFF </a:t>
            </a:r>
            <a:r>
              <a:rPr kumimoji="0" sz="18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End of</a:t>
            </a:r>
            <a:r>
              <a:rPr kumimoji="0" sz="1800" b="0" i="0" u="sng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memory	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33" name="object 18"/>
          <p:cNvSpPr txBox="1">
            <a:spLocks/>
          </p:cNvSpPr>
          <p:nvPr/>
        </p:nvSpPr>
        <p:spPr>
          <a:xfrm>
            <a:off x="530223" y="6467708"/>
            <a:ext cx="1162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marL="12700" marR="0" lvl="0" indent="0" algn="l" defTabSz="914400" rtl="0" eaLnBrk="1" fontAlgn="base" latinLnBrk="0" hangingPunct="1">
              <a:lnSpc>
                <a:spcPts val="12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2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MBE </a:t>
            </a:r>
            <a:r>
              <a:rPr kumimoji="0" lang="mr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-</a:t>
            </a:r>
            <a:r>
              <a:rPr kumimoji="0" lang="mr-IN" sz="2000" b="0" i="0" u="none" strike="noStrike" kern="1200" cap="none" spc="-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mr-IN" sz="2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04/07/2015</a:t>
            </a:r>
            <a:endParaRPr kumimoji="0" lang="mr-IN" sz="20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4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3992257" y="6467708"/>
            <a:ext cx="1158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base" latinLnBrk="0" hangingPunct="1">
              <a:lnSpc>
                <a:spcPts val="12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-5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/>
              </a:rPr>
              <a:t>Heap</a:t>
            </a:r>
            <a:r>
              <a:rPr kumimoji="0" sz="1000" b="0" i="0" u="none" strike="noStrike" kern="1200" cap="none" spc="185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/>
              </a:rPr>
              <a:t>Exploitation</a:t>
            </a:r>
          </a:p>
        </p:txBody>
      </p:sp>
      <p:sp>
        <p:nvSpPr>
          <p:cNvPr id="35" name="object 20"/>
          <p:cNvSpPr txBox="1">
            <a:spLocks/>
          </p:cNvSpPr>
          <p:nvPr/>
        </p:nvSpPr>
        <p:spPr>
          <a:xfrm>
            <a:off x="8421179" y="6467696"/>
            <a:ext cx="205740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marL="25400" marR="0" lvl="0" indent="0" algn="l" defTabSz="914400" rtl="0" eaLnBrk="1" fontAlgn="base" latinLnBrk="0" hangingPunct="1">
              <a:lnSpc>
                <a:spcPts val="12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is-I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25400" marR="0" lvl="0" indent="0" algn="l" defTabSz="914400" rtl="0" eaLnBrk="1" fontAlgn="base" latinLnBrk="0" hangingPunct="1">
                <a:lnSpc>
                  <a:spcPts val="124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s-I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73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5953315" y="1668318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428987" y="5257760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5367243" y="6044654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9" name="object 8"/>
          <p:cNvGraphicFramePr>
            <a:graphicFrameLocks noGrp="1"/>
          </p:cNvGraphicFramePr>
          <p:nvPr/>
        </p:nvGraphicFramePr>
        <p:xfrm>
          <a:off x="5678131" y="2164701"/>
          <a:ext cx="2059305" cy="1294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object 10"/>
          <p:cNvSpPr/>
          <p:nvPr/>
        </p:nvSpPr>
        <p:spPr>
          <a:xfrm>
            <a:off x="3428987" y="1761142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5410750" y="1680145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8042009" y="1713533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3559558" y="1685898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465632" y="1624002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898620" y="1517496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3559558" y="6072667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3465632" y="60107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3898620" y="5904269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9489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CEF9-FCF6-E94B-B3FE-04BD477F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F32821-B509-1E4B-A6EF-D748695CB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0" y="1498474"/>
            <a:ext cx="8053390" cy="426116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D2EEEE-0F83-0942-9326-73402B817AF8}"/>
              </a:ext>
            </a:extLst>
          </p:cNvPr>
          <p:cNvSpPr/>
          <p:nvPr/>
        </p:nvSpPr>
        <p:spPr>
          <a:xfrm>
            <a:off x="2088119" y="1857346"/>
            <a:ext cx="42386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Memory Management Unit(MMU)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1411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5953315" y="1668318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428987" y="5257760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5367243" y="6044654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9" name="object 8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object 9"/>
          <p:cNvSpPr/>
          <p:nvPr/>
        </p:nvSpPr>
        <p:spPr>
          <a:xfrm>
            <a:off x="3428987" y="1761142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45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898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2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496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67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69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33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19" name="object 18"/>
          <p:cNvGraphicFramePr>
            <a:graphicFrameLocks noGrp="1"/>
          </p:cNvGraphicFramePr>
          <p:nvPr/>
        </p:nvGraphicFramePr>
        <p:xfrm>
          <a:off x="5678131" y="2164701"/>
          <a:ext cx="2059305" cy="260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421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953315" y="1668326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428987" y="5257768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5367243" y="6044662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428987" y="1761149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53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906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9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504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75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8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7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41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19" name="object 18"/>
          <p:cNvGraphicFramePr>
            <a:graphicFrameLocks noGrp="1"/>
          </p:cNvGraphicFramePr>
          <p:nvPr/>
        </p:nvGraphicFramePr>
        <p:xfrm>
          <a:off x="5678131" y="2164708"/>
          <a:ext cx="2059305" cy="392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150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953315" y="1668326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428987" y="5257768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5367243" y="6044662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428987" y="1761149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53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906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9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504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75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8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7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41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19" name="object 18"/>
          <p:cNvGraphicFramePr>
            <a:graphicFrameLocks noGrp="1"/>
          </p:cNvGraphicFramePr>
          <p:nvPr/>
        </p:nvGraphicFramePr>
        <p:xfrm>
          <a:off x="5678131" y="2164708"/>
          <a:ext cx="2059305" cy="392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778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953315" y="1668326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428987" y="5257768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5367243" y="6044662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428987" y="1761149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53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906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9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504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75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8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7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41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5795378" y="3556781"/>
            <a:ext cx="1845310" cy="10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71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Previous Chunk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1905" marR="0" lvl="0" indent="0" algn="ctr" defTabSz="914400" rtl="0" eaLnBrk="1" fontAlgn="base" latinLnBrk="0" hangingPunct="1">
              <a:lnSpc>
                <a:spcPct val="100000"/>
              </a:lnSpc>
              <a:spcBef>
                <a:spcPts val="49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5715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graphicFrame>
        <p:nvGraphicFramePr>
          <p:cNvPr id="20" name="object 19"/>
          <p:cNvGraphicFramePr>
            <a:graphicFrameLocks noGrp="1"/>
          </p:cNvGraphicFramePr>
          <p:nvPr/>
        </p:nvGraphicFramePr>
        <p:xfrm>
          <a:off x="5678131" y="2164708"/>
          <a:ext cx="2060575" cy="3925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0">
                <a:tc>
                  <a:txBody>
                    <a:bodyPr/>
                    <a:lstStyle/>
                    <a:p>
                      <a:pPr marL="116839" marR="85725" algn="just">
                        <a:lnSpc>
                          <a:spcPct val="100699"/>
                        </a:lnSpc>
                        <a:spcBef>
                          <a:spcPts val="72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AAAAAAAAAAAAAA  AAAAAAAAAAAAAA  AAAAAAAAAAAAAA  AAAAAAAAAAAAAA  AAAAAAAAAAAAAA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54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34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overflow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38100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>
                        <a:alpha val="827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459274" y="271308"/>
            <a:ext cx="4572000" cy="10128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2700" marR="5080" lvl="0" indent="0" algn="l" defTabSz="914400" rtl="0" eaLnBrk="1" fontAlgn="base" latinLnBrk="0" hangingPunct="1">
              <a:lnSpc>
                <a:spcPts val="3829"/>
              </a:lnSpc>
              <a:spcBef>
                <a:spcPts val="235"/>
              </a:spcBef>
              <a:spcAft>
                <a:spcPct val="0"/>
              </a:spcAft>
              <a:buClrTx/>
              <a:buSzTx/>
              <a:buFontTx/>
              <a:buNone/>
              <a:tabLst>
                <a:tab pos="29527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Buffer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overflows are basically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same on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heap as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they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on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stack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398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1562" y="1272381"/>
            <a:ext cx="8524875" cy="4313238"/>
          </a:xfrm>
        </p:spPr>
        <p:txBody>
          <a:bodyPr/>
          <a:lstStyle/>
          <a:p>
            <a:r>
              <a:rPr lang="en-US" altLang="zh-CN" dirty="0"/>
              <a:t>heap0.c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0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8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03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3540" y="1072326"/>
            <a:ext cx="390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First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object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on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heap;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name[64]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3539" y="1691546"/>
            <a:ext cx="599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Second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object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on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heap;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fp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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contains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pointer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2922" y="2316211"/>
            <a:ext cx="5485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Winner()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mr-I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–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We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want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to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execute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this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function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988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03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8036" y="4817608"/>
            <a:ext cx="4825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malloc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()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allocates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storage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on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the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heap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3539" y="1691546"/>
            <a:ext cx="5990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Second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object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on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heap;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fp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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contains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  <a:sym typeface="Wingdings"/>
              </a:rPr>
              <a:t>pointer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2922" y="2316211"/>
            <a:ext cx="5485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Winner()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mr-I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–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We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want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to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execute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this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function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32652" y="5217718"/>
            <a:ext cx="2959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fp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points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to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nowinner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()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8724" y="5837804"/>
            <a:ext cx="5580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argv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[1]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copied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into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64-byte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arry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on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the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heap,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without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checking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its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length...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charset="0"/>
                <a:ea typeface="宋体" charset="0"/>
              </a:rPr>
              <a:t>oops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285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763"/>
            <a:ext cx="9144000" cy="60064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25260" y="5536503"/>
            <a:ext cx="1891430" cy="17536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9580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441"/>
            <a:ext cx="9144000" cy="6071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002082" y="2993721"/>
            <a:ext cx="5574082" cy="21294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8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323850"/>
            <a:ext cx="9093200" cy="6210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95275" y="2404998"/>
            <a:ext cx="1315233" cy="16283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51354" y="1953691"/>
            <a:ext cx="2342367" cy="175733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08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Heap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/>
          </p:nvPr>
        </p:nvGraphicFramePr>
        <p:xfrm>
          <a:off x="515476" y="1147113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object 7"/>
          <p:cNvSpPr txBox="1"/>
          <p:nvPr/>
        </p:nvSpPr>
        <p:spPr>
          <a:xfrm>
            <a:off x="3012544" y="1019413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8" name="object 10"/>
          <p:cNvSpPr txBox="1"/>
          <p:nvPr/>
        </p:nvSpPr>
        <p:spPr>
          <a:xfrm>
            <a:off x="3012545" y="5411773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0" name="object 14"/>
          <p:cNvSpPr txBox="1"/>
          <p:nvPr/>
        </p:nvSpPr>
        <p:spPr>
          <a:xfrm>
            <a:off x="3012544" y="4257614"/>
            <a:ext cx="363156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14020" marR="5080" lvl="0" indent="-401955" algn="l" defTabSz="914400" rtl="0" eaLnBrk="1" fontAlgn="base" latinLnBrk="0" hangingPunct="1">
              <a:lnSpc>
                <a:spcPct val="100400"/>
              </a:lnSpc>
              <a:spcBef>
                <a:spcPts val="8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It’s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just another segment  in runtime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memory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14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068"/>
            <a:ext cx="9144000" cy="609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766170" y="5549031"/>
            <a:ext cx="1315233" cy="16283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225441" y="4436302"/>
            <a:ext cx="1315233" cy="16283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9110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Shellcode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622550"/>
            <a:ext cx="8712200" cy="161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95275" y="3795387"/>
            <a:ext cx="1483421" cy="20041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1171575"/>
            <a:ext cx="4152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00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Overflows</a:t>
            </a:r>
            <a:endParaRPr lang="en-US" dirty="0"/>
          </a:p>
        </p:txBody>
      </p:sp>
      <p:sp>
        <p:nvSpPr>
          <p:cNvPr id="4" name="object 5"/>
          <p:cNvSpPr txBox="1"/>
          <p:nvPr/>
        </p:nvSpPr>
        <p:spPr>
          <a:xfrm>
            <a:off x="428340" y="1221027"/>
            <a:ext cx="7988934" cy="433133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94640" marR="151130" lvl="0" indent="-281940" algn="l" defTabSz="914400" rtl="0" eaLnBrk="1" fontAlgn="base" latinLnBrk="0" hangingPunct="1">
              <a:lnSpc>
                <a:spcPts val="3829"/>
              </a:lnSpc>
              <a:spcBef>
                <a:spcPts val="235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295275" algn="l"/>
              </a:tabLst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In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real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world,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lots of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cool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and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complex  things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like objects/structs end up on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</a:t>
            </a:r>
            <a:r>
              <a:rPr kumimoji="0" sz="32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694690" marR="86360" lvl="1" indent="-306070" algn="l" defTabSz="914400" rtl="0" eaLnBrk="1" fontAlgn="base" latinLnBrk="0" hangingPunct="1">
              <a:lnSpc>
                <a:spcPts val="3340"/>
              </a:lnSpc>
              <a:spcBef>
                <a:spcPts val="56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69532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Anything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that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handles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data you just corrupted  is now viable attack surface in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application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ts val="30"/>
              </a:spcBef>
              <a:spcAft>
                <a:spcPct val="0"/>
              </a:spcAft>
              <a:buClr>
                <a:srgbClr val="FF0000"/>
              </a:buClr>
              <a:buSzTx/>
              <a:buFont typeface="Arial"/>
              <a:buChar char="–"/>
              <a:tabLst/>
              <a:defRPr/>
            </a:pPr>
            <a:endParaRPr kumimoji="0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294640" marR="5080" lvl="0" indent="-281940" algn="l" defTabSz="914400" rtl="0" eaLnBrk="1" fontAlgn="base" latinLnBrk="0" hangingPunct="1">
              <a:lnSpc>
                <a:spcPct val="1004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295275" algn="l"/>
              </a:tabLst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It’s common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to put function pointers in structs 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which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generally are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malloc’d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on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</a:t>
            </a:r>
            <a:r>
              <a:rPr kumimoji="0" sz="32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694690" marR="612775" lvl="1" indent="-306070" algn="l" defTabSz="914400" rtl="0" eaLnBrk="1" fontAlgn="base" latinLnBrk="0" hangingPunct="1">
              <a:lnSpc>
                <a:spcPts val="3340"/>
              </a:lnSpc>
              <a:spcBef>
                <a:spcPts val="69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69532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Overwrite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function pointer on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heap, and  force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codepath to call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that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object’s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function!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5027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B9A7-0B60-B042-AD37-927CC8BA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Heap Exploitation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FEFF86-2BB8-EA42-823D-A207917E0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08" y="1507933"/>
            <a:ext cx="5168024" cy="529290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0559E7-9200-D345-B922-6AF051831E30}"/>
              </a:ext>
            </a:extLst>
          </p:cNvPr>
          <p:cNvSpPr/>
          <p:nvPr/>
        </p:nvSpPr>
        <p:spPr>
          <a:xfrm>
            <a:off x="295275" y="1036828"/>
            <a:ext cx="5350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shellphish</a:t>
            </a:r>
            <a:r>
              <a:rPr lang="en-US" dirty="0"/>
              <a:t>/how2heap</a:t>
            </a:r>
          </a:p>
        </p:txBody>
      </p:sp>
    </p:spTree>
    <p:extLst>
      <p:ext uri="{BB962C8B-B14F-4D97-AF65-F5344CB8AC3E}">
        <p14:creationId xmlns:p14="http://schemas.microsoft.com/office/powerpoint/2010/main" val="1764536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6F0E-595F-DC4B-9AC2-BE8412DF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First-fit behavior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FAE2-75B6-9746-B1CB-6F1ADA9ED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technique describes the 'first-fit' behavior of </a:t>
            </a:r>
            <a:r>
              <a:rPr lang="en-US" dirty="0" err="1"/>
              <a:t>glibc's</a:t>
            </a:r>
            <a:r>
              <a:rPr lang="en-US" dirty="0"/>
              <a:t> allocator. </a:t>
            </a:r>
          </a:p>
          <a:p>
            <a:r>
              <a:rPr lang="en-US" dirty="0"/>
              <a:t>Whenever any chunk (not a fast chunk) is freed, it ends up in the unsorted bin. </a:t>
            </a:r>
          </a:p>
          <a:p>
            <a:r>
              <a:rPr lang="en-US" dirty="0"/>
              <a:t>Insertion happens at the HEAD of the list. </a:t>
            </a:r>
          </a:p>
          <a:p>
            <a:r>
              <a:rPr lang="en-US" dirty="0"/>
              <a:t>On requesting new chunks (again, non fast chunks), initially unsorted bins will be looked up as small bins will be empty. </a:t>
            </a:r>
          </a:p>
          <a:p>
            <a:r>
              <a:rPr lang="en-US" dirty="0"/>
              <a:t>This lookup is from the TAIL end of the list. If a single chunk is present in the unsorted bin, an exact check is not made and if the chunk's size &gt;= the one requested, it is split into two and returned. This ensures first in first out behavior.</a:t>
            </a:r>
          </a:p>
        </p:txBody>
      </p:sp>
    </p:spTree>
    <p:extLst>
      <p:ext uri="{BB962C8B-B14F-4D97-AF65-F5344CB8AC3E}">
        <p14:creationId xmlns:p14="http://schemas.microsoft.com/office/powerpoint/2010/main" val="3320742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34CB-FE9E-3A4F-8D87-51ABDF0D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malloc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C22615-72F3-0942-9E02-0E8078B16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986274"/>
            <a:ext cx="8524875" cy="3283563"/>
          </a:xfrm>
        </p:spPr>
      </p:pic>
    </p:spTree>
    <p:extLst>
      <p:ext uri="{BB962C8B-B14F-4D97-AF65-F5344CB8AC3E}">
        <p14:creationId xmlns:p14="http://schemas.microsoft.com/office/powerpoint/2010/main" val="1879819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EBC9-5631-0944-80E5-DEC6EB38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Consolidate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Chunk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C3061-B789-8C44-8E1F-07D3C2BF9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529013"/>
            <a:ext cx="8524875" cy="4233362"/>
          </a:xfrm>
        </p:spPr>
      </p:pic>
    </p:spTree>
    <p:extLst>
      <p:ext uri="{BB962C8B-B14F-4D97-AF65-F5344CB8AC3E}">
        <p14:creationId xmlns:p14="http://schemas.microsoft.com/office/powerpoint/2010/main" val="4266032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1770-0D78-784D-881E-F8C8F54F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35EC5-91AF-8E42-A953-5A3826B59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</a:t>
            </a:r>
            <a:r>
              <a:rPr lang="en-US" altLang="zh-CN" dirty="0"/>
              <a:t>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chunk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9F876-E56D-CE4B-9396-5C9CCE760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66" y="2070100"/>
            <a:ext cx="6692900" cy="13589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070FBDC-3662-7549-B001-BDFE1A658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3574437"/>
            <a:ext cx="8524875" cy="32835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109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1139-7785-5E44-A304-E39F638F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B2D222-69C8-EF48-BB83-F3467060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12" y="2616994"/>
            <a:ext cx="6451600" cy="2057400"/>
          </a:xfrm>
        </p:spPr>
      </p:pic>
    </p:spTree>
    <p:extLst>
      <p:ext uri="{BB962C8B-B14F-4D97-AF65-F5344CB8AC3E}">
        <p14:creationId xmlns:p14="http://schemas.microsoft.com/office/powerpoint/2010/main" val="1587037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307988" y="2373119"/>
            <a:ext cx="2420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828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Basics </a:t>
            </a:r>
            <a:r>
              <a:rPr lang="en-US" spc="-5" dirty="0"/>
              <a:t>of Dynamic</a:t>
            </a:r>
            <a:r>
              <a:rPr lang="en-US" spc="-85" dirty="0"/>
              <a:t> </a:t>
            </a:r>
            <a:r>
              <a:rPr lang="en-US" spc="-5" dirty="0"/>
              <a:t>Memory</a:t>
            </a:r>
            <a:endParaRPr lang="en-US" dirty="0"/>
          </a:p>
        </p:txBody>
      </p:sp>
      <p:sp>
        <p:nvSpPr>
          <p:cNvPr id="4" name="object 5"/>
          <p:cNvSpPr txBox="1"/>
          <p:nvPr/>
        </p:nvSpPr>
        <p:spPr>
          <a:xfrm>
            <a:off x="1056317" y="1489075"/>
            <a:ext cx="5928995" cy="3758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ts val="202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int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main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()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base" latinLnBrk="0" hangingPunct="1">
              <a:lnSpc>
                <a:spcPts val="197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{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469265" marR="0" lvl="0" indent="0" algn="l" defTabSz="914400" rtl="0" eaLnBrk="1" fontAlgn="base" latinLnBrk="0" hangingPunct="1">
              <a:lnSpc>
                <a:spcPts val="19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char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*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buffer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=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NULL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;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69900" marR="1424940" lvl="0" indent="0" algn="l" defTabSz="914400" rtl="0" eaLnBrk="1" fontAlgn="base" latinLnBrk="0" hangingPunct="1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/* allocate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0x100 byte buffer</a:t>
            </a:r>
            <a:r>
              <a:rPr kumimoji="0" sz="1700" b="0" i="0" u="none" strike="noStrike" kern="1200" cap="none" spc="-8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*/  buffer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=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malloc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0x100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);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69900" marR="1891664" lvl="0" indent="0" algn="l" defTabSz="914400" rtl="0" eaLnBrk="1" fontAlgn="base" latinLnBrk="0" hangingPunct="1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/* read input and print it */ 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fgets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stdin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buffer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0x100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); 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printf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“Hello %s!\n”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  <a:r>
              <a:rPr kumimoji="0" sz="17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buffer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);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69900" marR="5080" lvl="0" indent="0" algn="l" defTabSz="914400" rtl="0" eaLnBrk="1" fontAlgn="base" latinLnBrk="0" hangingPunct="1">
              <a:lnSpc>
                <a:spcPts val="19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/* destroy our dynamically allocated buffer */ 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free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buffer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);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469900" marR="0" lvl="0" indent="0" algn="l" defTabSz="914400" rtl="0" eaLnBrk="1" fontAlgn="base" latinLnBrk="0" hangingPunct="1">
              <a:lnSpc>
                <a:spcPts val="18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return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0</a:t>
            </a:r>
            <a:r>
              <a:rPr kumimoji="0" sz="17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;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12700" marR="0" lvl="0" indent="0" algn="l" defTabSz="914400" rtl="0" eaLnBrk="1" fontAlgn="base" latinLnBrk="0" hangingPunct="1">
              <a:lnSpc>
                <a:spcPts val="19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0328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 vs</a:t>
            </a:r>
            <a:r>
              <a:rPr lang="en-US" spc="-100" dirty="0"/>
              <a:t> </a:t>
            </a:r>
            <a:r>
              <a:rPr lang="en-US" spc="-5" dirty="0"/>
              <a:t>Stack</a:t>
            </a:r>
            <a:endParaRPr 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517697" y="1639958"/>
            <a:ext cx="3831590" cy="4104004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8509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6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354965" marR="755650" lvl="0" indent="-297180" algn="l" defTabSz="914400" rtl="0" eaLnBrk="1" fontAlgn="base" latinLnBrk="0" hangingPunct="1">
              <a:lnSpc>
                <a:spcPts val="2630"/>
              </a:lnSpc>
              <a:spcBef>
                <a:spcPts val="865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heavy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宋体" charset="0"/>
                <a:cs typeface="Calibri"/>
              </a:rPr>
              <a:t>Dynamic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memory  allocations at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runtime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354965" marR="5080" lvl="0" indent="-297180" algn="l" defTabSz="914400" rtl="0" eaLnBrk="1" fontAlgn="base" latinLnBrk="0" hangingPunct="1">
              <a:lnSpc>
                <a:spcPts val="259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Objects, big buffers, structs,  persistence, larger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things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354965" marR="0" lvl="0" indent="-29718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Slower,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Manual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55650" marR="0" lvl="1" indent="-300355" algn="l" defTabSz="914400" rtl="0" eaLnBrk="1" fontAlgn="base" latinLnBrk="0" hangingPunct="1">
              <a:lnSpc>
                <a:spcPct val="100000"/>
              </a:lnSpc>
              <a:spcBef>
                <a:spcPts val="13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Done by the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programmer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55650" marR="0" lvl="1" indent="-300355" algn="l" defTabSz="914400" rtl="0" eaLnBrk="1" fontAlgn="base" latinLnBrk="0" hangingPunct="1">
              <a:lnSpc>
                <a:spcPct val="100000"/>
              </a:lnSpc>
              <a:spcBef>
                <a:spcPts val="15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malloc/calloc/recalloc/free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55650" marR="0" lvl="1" indent="-300355" algn="l" defTabSz="914400" rtl="0" eaLnBrk="1" fontAlgn="base" latinLnBrk="0" hangingPunct="1">
              <a:lnSpc>
                <a:spcPct val="100000"/>
              </a:lnSpc>
              <a:spcBef>
                <a:spcPts val="15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new/delete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4705511" y="1639958"/>
            <a:ext cx="3639185" cy="4130618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8509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67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Stack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355600" marR="109220" lvl="0" indent="-297815" algn="l" defTabSz="914400" rtl="0" eaLnBrk="1" fontAlgn="base" latinLnBrk="0" hangingPunct="1">
              <a:lnSpc>
                <a:spcPts val="2630"/>
              </a:lnSpc>
              <a:spcBef>
                <a:spcPts val="865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heavy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ea typeface="宋体" charset="0"/>
                <a:cs typeface="Calibri"/>
              </a:rPr>
              <a:t>Fixed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memory allocations  known at compile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time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355600" marR="278765" lvl="0" indent="-297815" algn="l" defTabSz="914400" rtl="0" eaLnBrk="1" fontAlgn="base" latinLnBrk="0" hangingPunct="1">
              <a:lnSpc>
                <a:spcPts val="259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Local variables, return  addresses, function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args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5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355600" marR="0" lvl="0" indent="-29781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Fast,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Automatic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55650" marR="0" lvl="1" indent="-300355" algn="l" defTabSz="914400" rtl="0" eaLnBrk="1" fontAlgn="base" latinLnBrk="0" hangingPunct="1">
              <a:lnSpc>
                <a:spcPct val="100000"/>
              </a:lnSpc>
              <a:spcBef>
                <a:spcPts val="13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Done by the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compiler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55650" marR="5080" lvl="1" indent="-300355" algn="l" defTabSz="914400" rtl="0" eaLnBrk="1" fontAlgn="base" latinLnBrk="0" hangingPunct="1">
              <a:lnSpc>
                <a:spcPts val="2150"/>
              </a:lnSpc>
              <a:spcBef>
                <a:spcPts val="43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55015" algn="l"/>
                <a:tab pos="75565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Abstracts away any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concept  of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allocating/de-allocating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71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A7EB-F0EE-AD45-B897-73EF930E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in Linux (GNU C Library – </a:t>
            </a:r>
            <a:r>
              <a:rPr lang="en-US" dirty="0" err="1"/>
              <a:t>glibc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88BEC-B742-B942-8789-5A4D71AE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8804" y="749300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ptmalloc2 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5AD2670-43A8-624C-B6EF-7C2A9D215199}"/>
              </a:ext>
            </a:extLst>
          </p:cNvPr>
          <p:cNvSpPr/>
          <p:nvPr/>
        </p:nvSpPr>
        <p:spPr bwMode="auto">
          <a:xfrm>
            <a:off x="3995530" y="1351721"/>
            <a:ext cx="636105" cy="56653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10A33-B2B2-BA4E-AD9B-DD756C067133}"/>
              </a:ext>
            </a:extLst>
          </p:cNvPr>
          <p:cNvSpPr txBox="1"/>
          <p:nvPr/>
        </p:nvSpPr>
        <p:spPr>
          <a:xfrm>
            <a:off x="2815267" y="191825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brk</a:t>
            </a:r>
            <a:r>
              <a:rPr lang="en-US" altLang="zh-CN" sz="3200" b="1" dirty="0"/>
              <a:t>()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4E305-C613-4048-BFF0-F35F6863F2A6}"/>
              </a:ext>
            </a:extLst>
          </p:cNvPr>
          <p:cNvSpPr txBox="1"/>
          <p:nvPr/>
        </p:nvSpPr>
        <p:spPr>
          <a:xfrm>
            <a:off x="4820478" y="1918251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mmap</a:t>
            </a:r>
            <a:r>
              <a:rPr lang="en-US" altLang="zh-CN" sz="3200" b="1" dirty="0"/>
              <a:t>()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BF7AE-08A7-F042-9CD1-312400F97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4380886"/>
            <a:ext cx="8219135" cy="2381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7148BA-B594-3143-945D-6AD6217A6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6" y="2585477"/>
            <a:ext cx="9144000" cy="17694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3F94D-37EE-DC42-BA4D-B53ECC987F07}"/>
              </a:ext>
            </a:extLst>
          </p:cNvPr>
          <p:cNvSpPr txBox="1"/>
          <p:nvPr/>
        </p:nvSpPr>
        <p:spPr>
          <a:xfrm>
            <a:off x="546970" y="1818278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 call:</a:t>
            </a:r>
          </a:p>
        </p:txBody>
      </p:sp>
    </p:spTree>
    <p:extLst>
      <p:ext uri="{BB962C8B-B14F-4D97-AF65-F5344CB8AC3E}">
        <p14:creationId xmlns:p14="http://schemas.microsoft.com/office/powerpoint/2010/main" val="208338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9C2-55FB-764E-A067-F0122D92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Heap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5C630B-4D5C-A848-84C2-B27DF1EAB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74" y="1115633"/>
            <a:ext cx="5352982" cy="5091436"/>
          </a:xfrm>
        </p:spPr>
      </p:pic>
    </p:spTree>
    <p:extLst>
      <p:ext uri="{BB962C8B-B14F-4D97-AF65-F5344CB8AC3E}">
        <p14:creationId xmlns:p14="http://schemas.microsoft.com/office/powerpoint/2010/main" val="412306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7288-FE28-034A-BB8D-EE05C9AC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Heap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081E-7D19-0446-8B39-D80B4F959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1680E-9B3B-0B42-BBE1-7991C09E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74" y="1055686"/>
            <a:ext cx="4332521" cy="580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5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7288-FE28-034A-BB8D-EE05C9AC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Heap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081E-7D19-0446-8B39-D80B4F959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bitmap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7F62A-FB5E-1A49-8D9F-9EF5D4CF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457450"/>
            <a:ext cx="73660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CB7EE-B04D-FD43-9147-6DE7CEEBC1C2}"/>
              </a:ext>
            </a:extLst>
          </p:cNvPr>
          <p:cNvSpPr txBox="1"/>
          <p:nvPr/>
        </p:nvSpPr>
        <p:spPr>
          <a:xfrm>
            <a:off x="6459793" y="1055687"/>
            <a:ext cx="20363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H:</a:t>
            </a:r>
            <a:r>
              <a:rPr lang="zh-CN" altLang="en-US" dirty="0"/>
              <a:t> </a:t>
            </a:r>
            <a:r>
              <a:rPr lang="en-US" altLang="zh-CN" dirty="0"/>
              <a:t>header</a:t>
            </a:r>
            <a:r>
              <a:rPr lang="zh-CN" altLang="en-US" dirty="0"/>
              <a:t> </a:t>
            </a:r>
            <a:r>
              <a:rPr lang="en-US" altLang="zh-CN" dirty="0"/>
              <a:t>--&gt;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</a:p>
          <a:p>
            <a:r>
              <a:rPr lang="en-US" altLang="zh-CN" dirty="0"/>
              <a:t>B:</a:t>
            </a:r>
            <a:r>
              <a:rPr lang="zh-CN" altLang="en-US" dirty="0"/>
              <a:t> </a:t>
            </a:r>
            <a:r>
              <a:rPr lang="en-US" altLang="zh-CN" dirty="0"/>
              <a:t>Body</a:t>
            </a:r>
            <a:r>
              <a:rPr lang="zh-CN" altLang="en-US" dirty="0"/>
              <a:t>  </a:t>
            </a:r>
            <a:r>
              <a:rPr lang="en-US" altLang="zh-CN" dirty="0"/>
              <a:t>--&gt;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</a:p>
          <a:p>
            <a:r>
              <a:rPr lang="en-US" altLang="zh-CN" dirty="0"/>
              <a:t>F: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00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C3120-7963-D94C-88AC-97336624EFD4}"/>
              </a:ext>
            </a:extLst>
          </p:cNvPr>
          <p:cNvSpPr txBox="1"/>
          <p:nvPr/>
        </p:nvSpPr>
        <p:spPr>
          <a:xfrm>
            <a:off x="683789" y="4833938"/>
            <a:ext cx="7456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Bitmap</a:t>
            </a:r>
            <a:r>
              <a:rPr lang="zh-CN" altLang="en-US" dirty="0"/>
              <a:t> </a:t>
            </a:r>
            <a:r>
              <a:rPr lang="en-US" altLang="zh-CN" dirty="0"/>
              <a:t>representation: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>
                <a:solidFill>
                  <a:srgbClr val="FF0000"/>
                </a:solidFill>
              </a:rPr>
              <a:t>(HIGH)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11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11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00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10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11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(LOW)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EBB46-C5B3-1440-B83A-666F3B3906FD}"/>
              </a:ext>
            </a:extLst>
          </p:cNvPr>
          <p:cNvSpPr txBox="1"/>
          <p:nvPr/>
        </p:nvSpPr>
        <p:spPr>
          <a:xfrm>
            <a:off x="2804250" y="5846084"/>
            <a:ext cx="2433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128</a:t>
            </a:r>
            <a:r>
              <a:rPr lang="zh-CN" altLang="en-US" dirty="0"/>
              <a:t> </a:t>
            </a:r>
            <a:r>
              <a:rPr lang="en-US" altLang="zh-CN" dirty="0"/>
              <a:t>byte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chunk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1MB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128</a:t>
            </a:r>
            <a:r>
              <a:rPr lang="zh-CN" altLang="en-US" dirty="0"/>
              <a:t> 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8k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5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42660</TotalTime>
  <Words>1056</Words>
  <Application>Microsoft Macintosh PowerPoint</Application>
  <PresentationFormat>On-screen Show (4:3)</PresentationFormat>
  <Paragraphs>278</Paragraphs>
  <Slides>39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ＭＳ Ｐゴシック</vt:lpstr>
      <vt:lpstr>PMingLiU</vt:lpstr>
      <vt:lpstr>宋体</vt:lpstr>
      <vt:lpstr>Agency FB</vt:lpstr>
      <vt:lpstr>Arial</vt:lpstr>
      <vt:lpstr>Calibri</vt:lpstr>
      <vt:lpstr>Consolas</vt:lpstr>
      <vt:lpstr>Franklin Gothic Book</vt:lpstr>
      <vt:lpstr>Franklin Gothic Medium</vt:lpstr>
      <vt:lpstr>Helvetica Neue</vt:lpstr>
      <vt:lpstr>Times New Roman</vt:lpstr>
      <vt:lpstr>Wingdings</vt:lpstr>
      <vt:lpstr>Standarddesign</vt:lpstr>
      <vt:lpstr>PowerPoint Presentation</vt:lpstr>
      <vt:lpstr>Virtual Memory</vt:lpstr>
      <vt:lpstr>The Heap</vt:lpstr>
      <vt:lpstr>Basics of Dynamic Memory</vt:lpstr>
      <vt:lpstr>Heap vs Stack</vt:lpstr>
      <vt:lpstr>Heap in Linux (GNU C Library – glibc)</vt:lpstr>
      <vt:lpstr>The Heap</vt:lpstr>
      <vt:lpstr>Design your own Heap management system</vt:lpstr>
      <vt:lpstr>Design your own Heap management system</vt:lpstr>
      <vt:lpstr>glibc source code</vt:lpstr>
      <vt:lpstr>Arena</vt:lpstr>
      <vt:lpstr>Arena</vt:lpstr>
      <vt:lpstr>Bins and Chunks</vt:lpstr>
      <vt:lpstr>Doug Lea‘s malloc Heap Chunks</vt:lpstr>
      <vt:lpstr>malloc chunk</vt:lpstr>
      <vt:lpstr>Heap Chunks – Freed</vt:lpstr>
      <vt:lpstr>Heap Chunks</vt:lpstr>
      <vt:lpstr>Pseudo Memory Map</vt:lpstr>
      <vt:lpstr>Heap Allocations</vt:lpstr>
      <vt:lpstr>Heap Allocations</vt:lpstr>
      <vt:lpstr>Heap Allocations</vt:lpstr>
      <vt:lpstr>Heap Overflows</vt:lpstr>
      <vt:lpstr>Heap Overflows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Shellcode and Attack</vt:lpstr>
      <vt:lpstr>Heap Overflows</vt:lpstr>
      <vt:lpstr>Educational Heap Exploitation  </vt:lpstr>
      <vt:lpstr>First-fit behavior  </vt:lpstr>
      <vt:lpstr>malloc &amp; free</vt:lpstr>
      <vt:lpstr>Consolidate Free Chunk</vt:lpstr>
      <vt:lpstr>Unlink</vt:lpstr>
      <vt:lpstr>The truth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quake0day</dc:creator>
  <dc:description>PresentationLoad.com</dc:description>
  <cp:lastModifiedBy>Chen, Si</cp:lastModifiedBy>
  <cp:revision>1193</cp:revision>
  <dcterms:created xsi:type="dcterms:W3CDTF">2011-12-10T02:50:46Z</dcterms:created>
  <dcterms:modified xsi:type="dcterms:W3CDTF">2018-11-08T21:11:18Z</dcterms:modified>
</cp:coreProperties>
</file>